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embeddedFontLst>
    <p:embeddedFont>
      <p:font typeface="Nunito SemiBold"/>
      <p:regular r:id="rId15"/>
      <p:bold r:id="rId16"/>
      <p:italic r:id="rId17"/>
      <p:boldItalic r:id="rId18"/>
    </p:embeddedFon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7.xml"/><Relationship Id="rId22" Type="http://schemas.openxmlformats.org/officeDocument/2006/relationships/font" Target="fonts/Nunito-boldItalic.fntdata"/><Relationship Id="rId10" Type="http://schemas.openxmlformats.org/officeDocument/2006/relationships/slide" Target="slides/slide6.xml"/><Relationship Id="rId21" Type="http://schemas.openxmlformats.org/officeDocument/2006/relationships/font" Target="fonts/Nunito-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SemiBold-regular.fntdata"/><Relationship Id="rId14" Type="http://schemas.openxmlformats.org/officeDocument/2006/relationships/slide" Target="slides/slide10.xml"/><Relationship Id="rId17" Type="http://schemas.openxmlformats.org/officeDocument/2006/relationships/font" Target="fonts/NunitoSemiBold-italic.fntdata"/><Relationship Id="rId16" Type="http://schemas.openxmlformats.org/officeDocument/2006/relationships/font" Target="fonts/NunitoSemiBold-bold.fntdata"/><Relationship Id="rId5" Type="http://schemas.openxmlformats.org/officeDocument/2006/relationships/slide" Target="slides/slide1.xml"/><Relationship Id="rId19" Type="http://schemas.openxmlformats.org/officeDocument/2006/relationships/font" Target="fonts/Nunito-regular.fntdata"/><Relationship Id="rId6" Type="http://schemas.openxmlformats.org/officeDocument/2006/relationships/slide" Target="slides/slide2.xml"/><Relationship Id="rId18" Type="http://schemas.openxmlformats.org/officeDocument/2006/relationships/font" Target="fonts/NunitoSemiBold-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867973da1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67973da1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8" name="Google Shape;228;g867973da1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6bd788e9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bd788e97a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8c7ea1045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c7ea1045d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g8c7ea1045d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61d1039ee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1d1039ee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61d1039ee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8b57b9c63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b57b9c636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6" name="Google Shape;196;g8b57b9c636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7d5112bfdf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4" name="Google Shape;204;g7d5112bfd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6dd7d5a577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dd7d5a577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1" name="Google Shape;211;g6dd7d5a577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70001fe69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0001fe697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9" name="Google Shape;219;g70001fe697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a:t>
            </a:r>
            <a:r>
              <a:rPr b="1" lang="en-US" sz="1000">
                <a:solidFill>
                  <a:schemeClr val="lt1"/>
                </a:solidFill>
                <a:latin typeface="Nunito"/>
                <a:ea typeface="Nunito"/>
                <a:cs typeface="Nunito"/>
                <a:sym typeface="Nunito"/>
              </a:rPr>
              <a:t>2020</a:t>
            </a:r>
            <a:r>
              <a:rPr b="1" i="0" lang="en-US" sz="1000" u="none" cap="none" strike="noStrike">
                <a:solidFill>
                  <a:schemeClr val="lt1"/>
                </a:solidFill>
                <a:latin typeface="Nunito"/>
                <a:ea typeface="Nunito"/>
                <a:cs typeface="Nunito"/>
                <a:sym typeface="Nunito"/>
              </a:rPr>
              <a:t>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5.xml"/><Relationship Id="rId5" Type="http://schemas.openxmlformats.org/officeDocument/2006/relationships/slide" Target="/ppt/slides/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Refill Operators Training</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idx="1" type="subTitle"/>
          </p:nvPr>
        </p:nvSpPr>
        <p:spPr>
          <a:xfrm>
            <a:off x="6856431" y="2486555"/>
            <a:ext cx="4891200" cy="4767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a:t>Dennis Chege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idx="1" type="subTitle"/>
          </p:nvPr>
        </p:nvSpPr>
        <p:spPr>
          <a:xfrm>
            <a:off x="6609550" y="2767500"/>
            <a:ext cx="5325900" cy="3152700"/>
          </a:xfrm>
          <a:prstGeom prst="rect">
            <a:avLst/>
          </a:prstGeom>
        </p:spPr>
        <p:txBody>
          <a:bodyPr anchorCtr="0" anchor="t" bIns="45700" lIns="91425" spcFirstLastPara="1" rIns="91425" wrap="square" tIns="45700">
            <a:noAutofit/>
          </a:bodyPr>
          <a:lstStyle/>
          <a:p>
            <a:pPr indent="-457200" lvl="0" marL="609600" rtl="0" algn="l">
              <a:spcBef>
                <a:spcPts val="1000"/>
              </a:spcBef>
              <a:spcAft>
                <a:spcPts val="0"/>
              </a:spcAft>
              <a:buSzPts val="2400"/>
              <a:buAutoNum type="arabicPeriod"/>
            </a:pPr>
            <a:r>
              <a:rPr lang="en-US" u="sng">
                <a:solidFill>
                  <a:schemeClr val="hlink"/>
                </a:solidFill>
                <a:hlinkClick action="ppaction://hlinksldjump" r:id="rId3"/>
              </a:rPr>
              <a:t>Issue Definition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4"/>
              </a:rPr>
              <a:t>Current Impact</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5"/>
              </a:rPr>
              <a:t>Countermeasures</a:t>
            </a:r>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Issue Definition</a:t>
            </a:r>
            <a:endParaRPr/>
          </a:p>
        </p:txBody>
      </p:sp>
      <p:sp>
        <p:nvSpPr>
          <p:cNvPr id="177" name="Google Shape;177;p21"/>
          <p:cNvSpPr txBox="1"/>
          <p:nvPr>
            <p:ph idx="1" type="subTitle"/>
          </p:nvPr>
        </p:nvSpPr>
        <p:spPr>
          <a:xfrm>
            <a:off x="458725" y="1060500"/>
            <a:ext cx="11274600" cy="51240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After completing refill, controller is still in REFILLED state</a:t>
            </a:r>
            <a:endParaRPr/>
          </a:p>
          <a:p>
            <a:pPr indent="-406400" lvl="0" marL="457200" rtl="0" algn="l">
              <a:spcBef>
                <a:spcPts val="0"/>
              </a:spcBef>
              <a:spcAft>
                <a:spcPts val="0"/>
              </a:spcAft>
              <a:buSzPts val="2800"/>
              <a:buChar char="●"/>
            </a:pPr>
            <a:r>
              <a:rPr lang="en-US"/>
              <a:t>Customers get H/W error when dispensing fuel</a:t>
            </a:r>
            <a:endParaRPr/>
          </a:p>
          <a:p>
            <a:pPr indent="-406400" lvl="0" marL="457200" rtl="0" algn="l">
              <a:spcBef>
                <a:spcPts val="0"/>
              </a:spcBef>
              <a:spcAft>
                <a:spcPts val="0"/>
              </a:spcAft>
              <a:buSzPts val="2800"/>
              <a:buChar char="●"/>
            </a:pPr>
            <a:r>
              <a:rPr lang="en-US"/>
              <a:t>Customers can’t buy fuel until NOC remotely restart KP</a:t>
            </a:r>
            <a:endParaRPr/>
          </a:p>
          <a:p>
            <a:pPr indent="-406400" lvl="0" marL="457200" rtl="0" algn="l">
              <a:spcBef>
                <a:spcPts val="0"/>
              </a:spcBef>
              <a:spcAft>
                <a:spcPts val="0"/>
              </a:spcAft>
              <a:buSzPts val="2800"/>
              <a:buChar char="●"/>
            </a:pPr>
            <a:r>
              <a:rPr lang="en-US"/>
              <a:t>Results from refill box hardware failure (‘Controller in REFILLED State’ and ‘Refill Box Open’ issues are related)</a:t>
            </a:r>
            <a:endParaRPr/>
          </a:p>
          <a:p>
            <a:pPr indent="-406400" lvl="0" marL="457200" rtl="0" algn="l">
              <a:spcBef>
                <a:spcPts val="0"/>
              </a:spcBef>
              <a:spcAft>
                <a:spcPts val="0"/>
              </a:spcAft>
              <a:buSzPts val="2800"/>
              <a:buChar char="●"/>
            </a:pPr>
            <a:r>
              <a:rPr lang="en-US"/>
              <a:t>Main issue to be addressed: </a:t>
            </a:r>
            <a:r>
              <a:rPr b="1" lang="en-US"/>
              <a:t>Forceful closing of Refill Box Door</a:t>
            </a:r>
            <a:endParaRPr b="1"/>
          </a:p>
        </p:txBody>
      </p:sp>
      <p:sp>
        <p:nvSpPr>
          <p:cNvPr id="178" name="Google Shape;178;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800"/>
              <a:t>Training Objective</a:t>
            </a:r>
            <a:endParaRPr sz="2800"/>
          </a:p>
        </p:txBody>
      </p:sp>
      <p:sp>
        <p:nvSpPr>
          <p:cNvPr id="185" name="Google Shape;185;p22"/>
          <p:cNvSpPr txBox="1"/>
          <p:nvPr>
            <p:ph idx="1" type="subTitle"/>
          </p:nvPr>
        </p:nvSpPr>
        <p:spPr>
          <a:xfrm>
            <a:off x="458700" y="1016625"/>
            <a:ext cx="11274600" cy="5264100"/>
          </a:xfrm>
          <a:prstGeom prst="rect">
            <a:avLst/>
          </a:prstGeom>
        </p:spPr>
        <p:txBody>
          <a:bodyPr anchorCtr="0" anchor="t" bIns="45700" lIns="91425" spcFirstLastPara="1" rIns="91425" wrap="square" tIns="45700">
            <a:noAutofit/>
          </a:bodyPr>
          <a:lstStyle/>
          <a:p>
            <a:pPr indent="-406400" lvl="0" marL="457200" rtl="0" algn="just">
              <a:spcBef>
                <a:spcPts val="1000"/>
              </a:spcBef>
              <a:spcAft>
                <a:spcPts val="0"/>
              </a:spcAft>
              <a:buSzPts val="2800"/>
              <a:buChar char="●"/>
            </a:pPr>
            <a:r>
              <a:rPr lang="en-US"/>
              <a:t>Main objective:</a:t>
            </a:r>
            <a:endParaRPr/>
          </a:p>
          <a:p>
            <a:pPr indent="-393700" lvl="1" marL="914400" rtl="0" algn="just">
              <a:spcBef>
                <a:spcPts val="0"/>
              </a:spcBef>
              <a:spcAft>
                <a:spcPts val="0"/>
              </a:spcAft>
              <a:buSzPts val="2600"/>
              <a:buChar char="○"/>
            </a:pPr>
            <a:r>
              <a:rPr lang="en-US" sz="2600"/>
              <a:t>To train the refill operators on the proper opening &amp; closing of the refill box door, since current practices result in damaged hardware</a:t>
            </a:r>
            <a:endParaRPr sz="2600"/>
          </a:p>
          <a:p>
            <a:pPr indent="-406400" lvl="0" marL="457200" rtl="0" algn="just">
              <a:spcBef>
                <a:spcPts val="0"/>
              </a:spcBef>
              <a:spcAft>
                <a:spcPts val="0"/>
              </a:spcAft>
              <a:buSzPts val="2800"/>
              <a:buChar char="●"/>
            </a:pPr>
            <a:r>
              <a:rPr lang="en-US"/>
              <a:t>Secondary Objectives:</a:t>
            </a:r>
            <a:endParaRPr/>
          </a:p>
          <a:p>
            <a:pPr indent="-393700" lvl="1" marL="914400" rtl="0" algn="just">
              <a:spcBef>
                <a:spcPts val="0"/>
              </a:spcBef>
              <a:spcAft>
                <a:spcPts val="0"/>
              </a:spcAft>
              <a:buSzPts val="2600"/>
              <a:buChar char="○"/>
            </a:pPr>
            <a:r>
              <a:rPr lang="en-US" sz="2600"/>
              <a:t>Inform on impact of </a:t>
            </a:r>
            <a:r>
              <a:rPr lang="en-US" sz="2600"/>
              <a:t>the </a:t>
            </a:r>
            <a:r>
              <a:rPr lang="en-US" sz="2600"/>
              <a:t>processes currently in use while refilling KPs, affecting refill box hardware &amp; KOKO customers</a:t>
            </a:r>
            <a:endParaRPr sz="2600"/>
          </a:p>
          <a:p>
            <a:pPr indent="-393700" lvl="1" marL="914400" rtl="0" algn="just">
              <a:spcBef>
                <a:spcPts val="0"/>
              </a:spcBef>
              <a:spcAft>
                <a:spcPts val="0"/>
              </a:spcAft>
              <a:buSzPts val="2600"/>
              <a:buChar char="○"/>
            </a:pPr>
            <a:r>
              <a:rPr lang="en-US" sz="2600"/>
              <a:t>Provide short-term countermeasures to the issues discussed in this training session</a:t>
            </a:r>
            <a:endParaRPr sz="2600"/>
          </a:p>
          <a:p>
            <a:pPr indent="-393700" lvl="1" marL="914400" rtl="0" algn="just">
              <a:spcBef>
                <a:spcPts val="0"/>
              </a:spcBef>
              <a:spcAft>
                <a:spcPts val="0"/>
              </a:spcAft>
              <a:buSzPts val="2600"/>
              <a:buChar char="○"/>
            </a:pPr>
            <a:r>
              <a:rPr lang="en-US" sz="2600"/>
              <a:t>Get feedback from refill team on other related issues encountered &amp; brainstorm on solutions</a:t>
            </a:r>
            <a:endParaRPr sz="2600"/>
          </a:p>
        </p:txBody>
      </p:sp>
      <p:sp>
        <p:nvSpPr>
          <p:cNvPr id="186" name="Google Shape;186;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Current Impact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Current Impact: Refill Box Hardware</a:t>
            </a:r>
            <a:endParaRPr/>
          </a:p>
        </p:txBody>
      </p:sp>
      <p:sp>
        <p:nvSpPr>
          <p:cNvPr id="199" name="Google Shape;199;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00" name="Google Shape;200;p24"/>
          <p:cNvSpPr txBox="1"/>
          <p:nvPr/>
        </p:nvSpPr>
        <p:spPr>
          <a:xfrm>
            <a:off x="431000" y="1036525"/>
            <a:ext cx="4780200" cy="51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Nunito SemiBold"/>
                <a:ea typeface="Nunito SemiBold"/>
                <a:cs typeface="Nunito SemiBold"/>
                <a:sym typeface="Nunito SemiBold"/>
              </a:rPr>
              <a:t>Components affected:</a:t>
            </a:r>
            <a:endParaRPr sz="2800">
              <a:latin typeface="Nunito SemiBold"/>
              <a:ea typeface="Nunito SemiBold"/>
              <a:cs typeface="Nunito SemiBold"/>
              <a:sym typeface="Nunito SemiBold"/>
            </a:endParaRPr>
          </a:p>
          <a:p>
            <a:pPr indent="-406400" lvl="0" marL="457200" rtl="0" algn="l">
              <a:spcBef>
                <a:spcPts val="0"/>
              </a:spcBef>
              <a:spcAft>
                <a:spcPts val="0"/>
              </a:spcAft>
              <a:buSzPts val="2800"/>
              <a:buFont typeface="Nunito SemiBold"/>
              <a:buChar char="●"/>
            </a:pPr>
            <a:r>
              <a:rPr lang="en-US" sz="2800">
                <a:latin typeface="Nunito SemiBold"/>
                <a:ea typeface="Nunito SemiBold"/>
                <a:cs typeface="Nunito SemiBold"/>
                <a:sym typeface="Nunito SemiBold"/>
              </a:rPr>
              <a:t>Reed switch</a:t>
            </a:r>
            <a:endParaRPr sz="2800">
              <a:latin typeface="Nunito SemiBold"/>
              <a:ea typeface="Nunito SemiBold"/>
              <a:cs typeface="Nunito SemiBold"/>
              <a:sym typeface="Nunito SemiBold"/>
            </a:endParaRPr>
          </a:p>
          <a:p>
            <a:pPr indent="-406400" lvl="0" marL="457200" rtl="0" algn="l">
              <a:spcBef>
                <a:spcPts val="0"/>
              </a:spcBef>
              <a:spcAft>
                <a:spcPts val="0"/>
              </a:spcAft>
              <a:buSzPts val="2800"/>
              <a:buFont typeface="Nunito SemiBold"/>
              <a:buChar char="●"/>
            </a:pPr>
            <a:r>
              <a:rPr lang="en-US" sz="2800">
                <a:latin typeface="Nunito SemiBold"/>
                <a:ea typeface="Nunito SemiBold"/>
                <a:cs typeface="Nunito SemiBold"/>
                <a:sym typeface="Nunito SemiBold"/>
              </a:rPr>
              <a:t>Actuator/Magnet</a:t>
            </a:r>
            <a:endParaRPr sz="2800">
              <a:latin typeface="Nunito SemiBold"/>
              <a:ea typeface="Nunito SemiBold"/>
              <a:cs typeface="Nunito SemiBold"/>
              <a:sym typeface="Nunito SemiBold"/>
            </a:endParaRPr>
          </a:p>
          <a:p>
            <a:pPr indent="-406400" lvl="0" marL="457200" rtl="0" algn="l">
              <a:spcBef>
                <a:spcPts val="0"/>
              </a:spcBef>
              <a:spcAft>
                <a:spcPts val="0"/>
              </a:spcAft>
              <a:buSzPts val="2800"/>
              <a:buFont typeface="Nunito SemiBold"/>
              <a:buChar char="●"/>
            </a:pPr>
            <a:r>
              <a:rPr lang="en-US" sz="2800">
                <a:latin typeface="Nunito SemiBold"/>
                <a:ea typeface="Nunito SemiBold"/>
                <a:cs typeface="Nunito SemiBold"/>
                <a:sym typeface="Nunito SemiBold"/>
              </a:rPr>
              <a:t>Refill Door</a:t>
            </a:r>
            <a:endParaRPr sz="2800">
              <a:latin typeface="Nunito SemiBold"/>
              <a:ea typeface="Nunito SemiBold"/>
              <a:cs typeface="Nunito SemiBold"/>
              <a:sym typeface="Nunito SemiBold"/>
            </a:endParaRPr>
          </a:p>
        </p:txBody>
      </p:sp>
      <p:pic>
        <p:nvPicPr>
          <p:cNvPr id="201" name="Google Shape;201;p24"/>
          <p:cNvPicPr preferRelativeResize="0"/>
          <p:nvPr/>
        </p:nvPicPr>
        <p:blipFill>
          <a:blip r:embed="rId3">
            <a:alphaModFix/>
          </a:blip>
          <a:stretch>
            <a:fillRect/>
          </a:stretch>
        </p:blipFill>
        <p:spPr>
          <a:xfrm>
            <a:off x="5283975" y="1036525"/>
            <a:ext cx="6449174" cy="4276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7" name="Google Shape;207;p25"/>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Countermeasures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Countermeasures: Refill Box Hardware Handling</a:t>
            </a:r>
            <a:endParaRPr/>
          </a:p>
        </p:txBody>
      </p:sp>
      <p:sp>
        <p:nvSpPr>
          <p:cNvPr id="214" name="Google Shape;214;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5" name="Google Shape;215;p26"/>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Avoid banging refill box door when opening &amp; closing it:</a:t>
            </a:r>
            <a:endParaRPr/>
          </a:p>
          <a:p>
            <a:pPr indent="-406400" lvl="0" marL="914400" rtl="0" algn="l">
              <a:spcBef>
                <a:spcPts val="0"/>
              </a:spcBef>
              <a:spcAft>
                <a:spcPts val="0"/>
              </a:spcAft>
              <a:buSzPts val="2800"/>
              <a:buChar char="➢"/>
            </a:pPr>
            <a:r>
              <a:rPr lang="en-US"/>
              <a:t>Realign refill box door where necessary</a:t>
            </a:r>
            <a:endParaRPr/>
          </a:p>
          <a:p>
            <a:pPr indent="-406400" lvl="0" marL="914400" rtl="0" algn="l">
              <a:spcBef>
                <a:spcPts val="0"/>
              </a:spcBef>
              <a:spcAft>
                <a:spcPts val="0"/>
              </a:spcAft>
              <a:buSzPts val="2800"/>
              <a:buChar char="➢"/>
            </a:pPr>
            <a:r>
              <a:rPr lang="en-US"/>
              <a:t>Firmly press refill box door instead of banging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Countermeasures: Avoiding Hardware Error for Customers (Short-Term)</a:t>
            </a:r>
            <a:endParaRPr/>
          </a:p>
        </p:txBody>
      </p:sp>
      <p:sp>
        <p:nvSpPr>
          <p:cNvPr id="222" name="Google Shape;222;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23" name="Google Shape;223;p27"/>
          <p:cNvSpPr txBox="1"/>
          <p:nvPr>
            <p:ph idx="1" type="subTitle"/>
          </p:nvPr>
        </p:nvSpPr>
        <p:spPr>
          <a:xfrm>
            <a:off x="293075" y="1150275"/>
            <a:ext cx="6498600" cy="51291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Confirm </a:t>
            </a:r>
            <a:r>
              <a:rPr lang="en-US" sz="2400"/>
              <a:t>the KP’s internal refilling valves and refill box door have closed correctly by checking the screen on the KP changes to say ‘Receiving Complete’, and informs you to complete safety checks</a:t>
            </a:r>
            <a:endParaRPr sz="2400"/>
          </a:p>
          <a:p>
            <a:pPr indent="-381000" lvl="0" marL="457200" rtl="0" algn="l">
              <a:spcBef>
                <a:spcPts val="0"/>
              </a:spcBef>
              <a:spcAft>
                <a:spcPts val="0"/>
              </a:spcAft>
              <a:buSzPts val="2400"/>
              <a:buChar char="●"/>
            </a:pPr>
            <a:r>
              <a:rPr lang="en-US" sz="2400"/>
              <a:t>If this screen is </a:t>
            </a:r>
            <a:r>
              <a:rPr b="1" lang="en-US" sz="2400"/>
              <a:t>NOT</a:t>
            </a:r>
            <a:r>
              <a:rPr lang="en-US" sz="2400"/>
              <a:t> displayed when the valves and door are </a:t>
            </a:r>
            <a:r>
              <a:rPr b="1" lang="en-US" sz="2400"/>
              <a:t>CLOSED</a:t>
            </a:r>
            <a:r>
              <a:rPr lang="en-US" sz="2400"/>
              <a:t>, take a photo of the screen and inform NOC of the issue</a:t>
            </a:r>
            <a:endParaRPr sz="2400"/>
          </a:p>
          <a:p>
            <a:pPr indent="-381000" lvl="0" marL="457200" rtl="0" algn="l">
              <a:spcBef>
                <a:spcPts val="0"/>
              </a:spcBef>
              <a:spcAft>
                <a:spcPts val="0"/>
              </a:spcAft>
              <a:buSzPts val="2400"/>
              <a:buChar char="●"/>
            </a:pPr>
            <a:r>
              <a:rPr lang="en-US" sz="2400"/>
              <a:t>NOC member will then inform on next steps or take action as necessary</a:t>
            </a:r>
            <a:endParaRPr sz="2400"/>
          </a:p>
          <a:p>
            <a:pPr indent="0" lvl="0" marL="0" rtl="0" algn="l">
              <a:spcBef>
                <a:spcPts val="1000"/>
              </a:spcBef>
              <a:spcAft>
                <a:spcPts val="0"/>
              </a:spcAft>
              <a:buNone/>
            </a:pPr>
            <a:r>
              <a:t/>
            </a:r>
            <a:endParaRPr sz="2400"/>
          </a:p>
        </p:txBody>
      </p:sp>
      <p:pic>
        <p:nvPicPr>
          <p:cNvPr id="224" name="Google Shape;224;p27"/>
          <p:cNvPicPr preferRelativeResize="0"/>
          <p:nvPr/>
        </p:nvPicPr>
        <p:blipFill>
          <a:blip r:embed="rId3">
            <a:alphaModFix/>
          </a:blip>
          <a:stretch>
            <a:fillRect/>
          </a:stretch>
        </p:blipFill>
        <p:spPr>
          <a:xfrm>
            <a:off x="6886525" y="1332475"/>
            <a:ext cx="4884575" cy="3667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